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69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54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82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4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14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92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13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86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92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29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7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51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DE59D-756E-4243-8C94-DAC22C516CCC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00A54-0D01-45A9-A337-489EB075F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61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010592"/>
            <a:ext cx="9144000" cy="2387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5400" dirty="0" smtClean="0"/>
              <a:t>STAKEHOLDER INTEGRATION IN</a:t>
            </a:r>
            <a:br>
              <a:rPr lang="fr-FR" sz="5400" dirty="0" smtClean="0"/>
            </a:br>
            <a:r>
              <a:rPr lang="fr-FR" sz="5400" dirty="0" smtClean="0"/>
              <a:t>EHF GOVERNANCE</a:t>
            </a: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3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err="1" smtClean="0"/>
              <a:t>Stakeholder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as a </a:t>
            </a:r>
            <a:r>
              <a:rPr lang="fr-FR" dirty="0" err="1" smtClean="0"/>
              <a:t>touchsone</a:t>
            </a:r>
            <a:r>
              <a:rPr lang="fr-FR" dirty="0" smtClean="0"/>
              <a:t> for good </a:t>
            </a:r>
            <a:r>
              <a:rPr lang="fr-FR" dirty="0" err="1" smtClean="0"/>
              <a:t>governance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Solidarity</a:t>
            </a:r>
            <a:r>
              <a:rPr lang="fr-FR" dirty="0" smtClean="0"/>
              <a:t> </a:t>
            </a:r>
            <a:r>
              <a:rPr lang="fr-FR" dirty="0" smtClean="0"/>
              <a:t>of </a:t>
            </a:r>
            <a:r>
              <a:rPr lang="fr-FR" dirty="0" err="1" smtClean="0"/>
              <a:t>European</a:t>
            </a:r>
            <a:r>
              <a:rPr lang="fr-FR" dirty="0" smtClean="0"/>
              <a:t> handball</a:t>
            </a:r>
          </a:p>
          <a:p>
            <a:r>
              <a:rPr lang="fr-FR" dirty="0" smtClean="0"/>
              <a:t>Qualitative </a:t>
            </a:r>
            <a:r>
              <a:rPr lang="fr-FR" dirty="0" err="1" smtClean="0"/>
              <a:t>development</a:t>
            </a:r>
            <a:r>
              <a:rPr lang="fr-FR" dirty="0" smtClean="0"/>
              <a:t> of EHF </a:t>
            </a:r>
            <a:r>
              <a:rPr lang="fr-FR" dirty="0" err="1" smtClean="0"/>
              <a:t>working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endParaRPr lang="fr-FR" dirty="0" smtClean="0"/>
          </a:p>
          <a:p>
            <a:r>
              <a:rPr lang="fr-FR" dirty="0" smtClean="0"/>
              <a:t>Qualitative </a:t>
            </a:r>
            <a:r>
              <a:rPr lang="fr-FR" dirty="0" err="1" smtClean="0"/>
              <a:t>development</a:t>
            </a:r>
            <a:r>
              <a:rPr lang="fr-FR" dirty="0" smtClean="0"/>
              <a:t> of </a:t>
            </a:r>
            <a:r>
              <a:rPr lang="fr-FR" dirty="0" err="1" smtClean="0"/>
              <a:t>stakeholder</a:t>
            </a:r>
            <a:r>
              <a:rPr lang="fr-FR" dirty="0" smtClean="0"/>
              <a:t> groups</a:t>
            </a:r>
          </a:p>
          <a:p>
            <a:r>
              <a:rPr lang="fr-FR" dirty="0" err="1" smtClean="0"/>
              <a:t>Added</a:t>
            </a:r>
            <a:r>
              <a:rPr lang="fr-FR" dirty="0" smtClean="0"/>
              <a:t> </a:t>
            </a:r>
            <a:r>
              <a:rPr lang="fr-FR" dirty="0" err="1" smtClean="0"/>
              <a:t>quality</a:t>
            </a:r>
            <a:r>
              <a:rPr lang="fr-FR" dirty="0" smtClean="0"/>
              <a:t> of joint </a:t>
            </a:r>
            <a:r>
              <a:rPr lang="fr-FR" dirty="0" err="1" smtClean="0"/>
              <a:t>approach</a:t>
            </a:r>
            <a:endParaRPr lang="fr-FR" dirty="0" smtClean="0"/>
          </a:p>
          <a:p>
            <a:pPr lvl="1"/>
            <a:r>
              <a:rPr lang="fr-FR" dirty="0" smtClean="0"/>
              <a:t>Cf. </a:t>
            </a:r>
            <a:r>
              <a:rPr lang="fr-FR" dirty="0" err="1" smtClean="0"/>
              <a:t>European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</a:t>
            </a:r>
            <a:r>
              <a:rPr lang="fr-FR" dirty="0" err="1" smtClean="0"/>
              <a:t>debate</a:t>
            </a:r>
            <a:endParaRPr lang="fr-FR" dirty="0" smtClean="0"/>
          </a:p>
          <a:p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development</a:t>
            </a:r>
            <a:r>
              <a:rPr lang="fr-FR" dirty="0" smtClean="0"/>
              <a:t> of EHF Marketing</a:t>
            </a:r>
          </a:p>
          <a:p>
            <a:r>
              <a:rPr lang="fr-FR" dirty="0" err="1" smtClean="0"/>
              <a:t>Impacted</a:t>
            </a:r>
            <a:r>
              <a:rPr lang="fr-FR" dirty="0" smtClean="0"/>
              <a:t> </a:t>
            </a:r>
            <a:r>
              <a:rPr lang="fr-FR" dirty="0" err="1" smtClean="0"/>
              <a:t>most</a:t>
            </a:r>
            <a:r>
              <a:rPr lang="fr-FR" dirty="0" smtClean="0"/>
              <a:t> areas </a:t>
            </a:r>
            <a:r>
              <a:rPr lang="fr-FR" dirty="0" err="1" smtClean="0"/>
              <a:t>listed</a:t>
            </a:r>
            <a:r>
              <a:rPr lang="fr-FR" dirty="0" smtClean="0"/>
              <a:t> in </a:t>
            </a:r>
            <a:r>
              <a:rPr lang="fr-FR" dirty="0" err="1" smtClean="0"/>
              <a:t>Polish</a:t>
            </a:r>
            <a:r>
              <a:rPr lang="fr-FR" dirty="0" smtClean="0"/>
              <a:t> </a:t>
            </a:r>
            <a:r>
              <a:rPr lang="fr-FR" dirty="0" err="1" smtClean="0"/>
              <a:t>Ministry’s</a:t>
            </a:r>
            <a:r>
              <a:rPr lang="fr-FR" dirty="0" smtClean="0"/>
              <a:t> Code of Good </a:t>
            </a:r>
            <a:r>
              <a:rPr lang="fr-FR" dirty="0" err="1" smtClean="0"/>
              <a:t>Governance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6649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Co-</a:t>
            </a:r>
            <a:r>
              <a:rPr lang="fr-FR" dirty="0" err="1" smtClean="0"/>
              <a:t>responsibility</a:t>
            </a:r>
            <a:r>
              <a:rPr lang="fr-FR" dirty="0" smtClean="0"/>
              <a:t> in </a:t>
            </a:r>
            <a:r>
              <a:rPr lang="fr-FR" dirty="0" err="1" smtClean="0"/>
              <a:t>economic</a:t>
            </a:r>
            <a:r>
              <a:rPr lang="fr-FR" dirty="0" smtClean="0"/>
              <a:t> leadership of </a:t>
            </a:r>
            <a:r>
              <a:rPr lang="fr-FR" dirty="0" err="1" smtClean="0"/>
              <a:t>European</a:t>
            </a:r>
            <a:r>
              <a:rPr lang="fr-FR" dirty="0" smtClean="0"/>
              <a:t> club </a:t>
            </a:r>
            <a:r>
              <a:rPr lang="fr-FR" dirty="0" err="1" smtClean="0"/>
              <a:t>competitions</a:t>
            </a:r>
            <a:endParaRPr lang="fr-FR" dirty="0" smtClean="0"/>
          </a:p>
          <a:p>
            <a:r>
              <a:rPr lang="fr-FR" dirty="0" smtClean="0"/>
              <a:t>Memoranda of </a:t>
            </a:r>
            <a:r>
              <a:rPr lang="fr-FR" dirty="0" err="1" smtClean="0"/>
              <a:t>Understanding</a:t>
            </a:r>
            <a:endParaRPr lang="fr-FR" dirty="0" smtClean="0"/>
          </a:p>
          <a:p>
            <a:r>
              <a:rPr lang="fr-FR" dirty="0" err="1" smtClean="0"/>
              <a:t>Players</a:t>
            </a:r>
            <a:r>
              <a:rPr lang="fr-FR" dirty="0" smtClean="0"/>
              <a:t>’ </a:t>
            </a:r>
            <a:r>
              <a:rPr lang="fr-FR" dirty="0" err="1" smtClean="0"/>
              <a:t>representation</a:t>
            </a:r>
            <a:endParaRPr lang="fr-FR" dirty="0" smtClean="0"/>
          </a:p>
          <a:p>
            <a:r>
              <a:rPr lang="fr-FR" dirty="0" err="1" smtClean="0"/>
              <a:t>League’s</a:t>
            </a:r>
            <a:r>
              <a:rPr lang="fr-FR" dirty="0" smtClean="0"/>
              <a:t> </a:t>
            </a:r>
            <a:r>
              <a:rPr lang="fr-FR" dirty="0" err="1" smtClean="0"/>
              <a:t>representation</a:t>
            </a:r>
            <a:endParaRPr lang="fr-FR" dirty="0" smtClean="0"/>
          </a:p>
          <a:p>
            <a:r>
              <a:rPr lang="fr-FR" dirty="0" err="1" smtClean="0"/>
              <a:t>Creation</a:t>
            </a:r>
            <a:r>
              <a:rPr lang="fr-FR" dirty="0" smtClean="0"/>
              <a:t> of </a:t>
            </a:r>
            <a:r>
              <a:rPr lang="fr-FR" dirty="0" err="1" smtClean="0"/>
              <a:t>women’s</a:t>
            </a:r>
            <a:r>
              <a:rPr lang="fr-FR" dirty="0" smtClean="0"/>
              <a:t> nations’ </a:t>
            </a:r>
            <a:r>
              <a:rPr lang="fr-FR" dirty="0" err="1" smtClean="0"/>
              <a:t>board</a:t>
            </a:r>
            <a:endParaRPr lang="fr-FR" dirty="0" smtClean="0"/>
          </a:p>
          <a:p>
            <a:r>
              <a:rPr lang="fr-FR" dirty="0" err="1" smtClean="0"/>
              <a:t>Creation</a:t>
            </a:r>
            <a:r>
              <a:rPr lang="fr-FR" dirty="0" smtClean="0"/>
              <a:t> of </a:t>
            </a:r>
            <a:r>
              <a:rPr lang="fr-FR" dirty="0" err="1" smtClean="0"/>
              <a:t>women’s</a:t>
            </a:r>
            <a:r>
              <a:rPr lang="fr-FR" dirty="0" smtClean="0"/>
              <a:t> </a:t>
            </a:r>
            <a:r>
              <a:rPr lang="fr-FR" dirty="0" err="1" smtClean="0"/>
              <a:t>professional</a:t>
            </a:r>
            <a:r>
              <a:rPr lang="fr-FR" dirty="0" smtClean="0"/>
              <a:t> handball </a:t>
            </a:r>
            <a:r>
              <a:rPr lang="fr-FR" dirty="0" err="1" smtClean="0"/>
              <a:t>board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5513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6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err="1" smtClean="0"/>
              <a:t>Stakeholder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in EHF </a:t>
            </a:r>
            <a:r>
              <a:rPr lang="fr-FR" dirty="0" err="1" smtClean="0"/>
              <a:t>governance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THE </a:t>
            </a:r>
            <a:r>
              <a:rPr lang="fr-FR" dirty="0" smtClean="0"/>
              <a:t>LONG WAY TO STAKEHOLDER INTEGRATION IN THE EHF</a:t>
            </a:r>
          </a:p>
          <a:p>
            <a:r>
              <a:rPr lang="fr-FR" dirty="0" smtClean="0"/>
              <a:t>THE STRUCTURAL AND OPERATIONAL CHANGES ACHIEVED</a:t>
            </a:r>
          </a:p>
          <a:p>
            <a:r>
              <a:rPr lang="fr-FR" dirty="0" smtClean="0"/>
              <a:t>RESULT ASSESSMENT</a:t>
            </a:r>
          </a:p>
          <a:p>
            <a:r>
              <a:rPr lang="fr-FR" dirty="0"/>
              <a:t>STAKEHOLDER INTEGRATION AS A TOUCHSTONE FOR GOOD GOVERNANCE</a:t>
            </a:r>
          </a:p>
          <a:p>
            <a:r>
              <a:rPr lang="fr-FR" dirty="0" smtClean="0"/>
              <a:t>A </a:t>
            </a:r>
            <a:r>
              <a:rPr lang="fr-FR" dirty="0" smtClean="0"/>
              <a:t>DYNAMIC PROCESS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427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The long </a:t>
            </a:r>
            <a:r>
              <a:rPr lang="fr-FR" dirty="0" err="1" smtClean="0"/>
              <a:t>way</a:t>
            </a:r>
            <a:r>
              <a:rPr lang="fr-FR" dirty="0" smtClean="0"/>
              <a:t> to </a:t>
            </a:r>
            <a:r>
              <a:rPr lang="fr-FR" dirty="0" err="1" smtClean="0"/>
              <a:t>stakeholder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in the EHF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dirty="0" err="1" smtClean="0"/>
              <a:t>November</a:t>
            </a:r>
            <a:r>
              <a:rPr lang="fr-FR" dirty="0" smtClean="0"/>
              <a:t> </a:t>
            </a:r>
            <a:r>
              <a:rPr lang="fr-FR" dirty="0" smtClean="0"/>
              <a:t>24 2006: </a:t>
            </a:r>
            <a:r>
              <a:rPr lang="fr-FR" dirty="0" err="1" smtClean="0"/>
              <a:t>foundation</a:t>
            </a:r>
            <a:r>
              <a:rPr lang="fr-FR" dirty="0" smtClean="0"/>
              <a:t> Group Club Handball </a:t>
            </a:r>
            <a:r>
              <a:rPr lang="fr-FR" dirty="0" err="1" smtClean="0"/>
              <a:t>inspired</a:t>
            </a:r>
            <a:r>
              <a:rPr lang="fr-FR" dirty="0" smtClean="0"/>
              <a:t> by soccer G14.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err="1" smtClean="0"/>
              <a:t>October</a:t>
            </a:r>
            <a:r>
              <a:rPr lang="fr-FR" dirty="0" smtClean="0"/>
              <a:t> 2007 / Rome </a:t>
            </a:r>
            <a:r>
              <a:rPr lang="fr-FR" dirty="0" err="1" smtClean="0"/>
              <a:t>Congress</a:t>
            </a:r>
            <a:endParaRPr lang="fr-FR" dirty="0" smtClean="0"/>
          </a:p>
          <a:p>
            <a:pPr lvl="1"/>
            <a:r>
              <a:rPr lang="fr-FR" dirty="0" smtClean="0"/>
              <a:t>4 EHF </a:t>
            </a:r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Committee</a:t>
            </a:r>
            <a:r>
              <a:rPr lang="fr-FR" dirty="0" smtClean="0"/>
              <a:t> motions </a:t>
            </a:r>
            <a:r>
              <a:rPr lang="fr-FR" dirty="0" err="1" smtClean="0"/>
              <a:t>rejected</a:t>
            </a:r>
            <a:r>
              <a:rPr lang="fr-FR" dirty="0" smtClean="0"/>
              <a:t> by </a:t>
            </a:r>
            <a:r>
              <a:rPr lang="fr-FR" dirty="0" err="1" smtClean="0"/>
              <a:t>Congress</a:t>
            </a: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 err="1" smtClean="0"/>
              <a:t>January</a:t>
            </a:r>
            <a:r>
              <a:rPr lang="fr-FR" dirty="0" smtClean="0"/>
              <a:t> 2008 / Lillehammer </a:t>
            </a:r>
            <a:r>
              <a:rPr lang="fr-FR" dirty="0" err="1" smtClean="0"/>
              <a:t>Congress</a:t>
            </a:r>
            <a:endParaRPr lang="fr-FR" dirty="0" smtClean="0"/>
          </a:p>
          <a:p>
            <a:pPr lvl="1"/>
            <a:r>
              <a:rPr lang="fr-FR" dirty="0" smtClean="0"/>
              <a:t>GER motion </a:t>
            </a:r>
            <a:r>
              <a:rPr lang="fr-FR" dirty="0" err="1" smtClean="0"/>
              <a:t>adopted</a:t>
            </a:r>
            <a:r>
              <a:rPr lang="fr-FR" dirty="0" smtClean="0"/>
              <a:t> </a:t>
            </a:r>
            <a:r>
              <a:rPr lang="fr-FR" dirty="0" err="1" smtClean="0"/>
              <a:t>involving</a:t>
            </a:r>
            <a:r>
              <a:rPr lang="fr-FR" dirty="0" smtClean="0"/>
              <a:t> </a:t>
            </a:r>
            <a:r>
              <a:rPr lang="fr-FR" dirty="0" err="1" smtClean="0"/>
              <a:t>professional</a:t>
            </a:r>
            <a:r>
              <a:rPr lang="fr-FR" dirty="0" smtClean="0"/>
              <a:t> </a:t>
            </a:r>
            <a:r>
              <a:rPr lang="fr-FR" dirty="0" err="1" smtClean="0"/>
              <a:t>leagues</a:t>
            </a: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err="1" smtClean="0"/>
              <a:t>September</a:t>
            </a:r>
            <a:r>
              <a:rPr lang="fr-FR" dirty="0" smtClean="0"/>
              <a:t> 2008 / Vienna </a:t>
            </a:r>
            <a:r>
              <a:rPr lang="fr-FR" dirty="0" err="1" smtClean="0"/>
              <a:t>Congress</a:t>
            </a:r>
            <a:endParaRPr lang="fr-FR" dirty="0" smtClean="0"/>
          </a:p>
          <a:p>
            <a:pPr lvl="1"/>
            <a:r>
              <a:rPr lang="fr-FR" dirty="0" smtClean="0"/>
              <a:t>No </a:t>
            </a:r>
            <a:r>
              <a:rPr lang="fr-FR" dirty="0" err="1" smtClean="0"/>
              <a:t>progress</a:t>
            </a:r>
            <a:endParaRPr lang="fr-FR" dirty="0" smtClean="0"/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60905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The long </a:t>
            </a:r>
            <a:r>
              <a:rPr lang="fr-FR" dirty="0" err="1" smtClean="0"/>
              <a:t>way</a:t>
            </a:r>
            <a:r>
              <a:rPr lang="fr-FR" dirty="0" smtClean="0"/>
              <a:t> to </a:t>
            </a:r>
            <a:r>
              <a:rPr lang="fr-FR" dirty="0" err="1" smtClean="0"/>
              <a:t>stakeholder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in the </a:t>
            </a:r>
            <a:r>
              <a:rPr lang="fr-FR" dirty="0" smtClean="0"/>
              <a:t>EHF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April </a:t>
            </a:r>
            <a:r>
              <a:rPr lang="fr-FR" dirty="0" smtClean="0"/>
              <a:t>21 2009</a:t>
            </a:r>
          </a:p>
          <a:p>
            <a:pPr lvl="1"/>
            <a:r>
              <a:rPr lang="fr-FR" dirty="0" smtClean="0"/>
              <a:t>Complaint </a:t>
            </a:r>
            <a:r>
              <a:rPr lang="fr-FR" dirty="0" err="1" smtClean="0"/>
              <a:t>lodged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EU Commission </a:t>
            </a:r>
            <a:r>
              <a:rPr lang="fr-FR" dirty="0" err="1" smtClean="0"/>
              <a:t>against</a:t>
            </a:r>
            <a:r>
              <a:rPr lang="fr-FR" dirty="0" smtClean="0"/>
              <a:t> EHF and IHF by ASOBAL and FCH</a:t>
            </a:r>
          </a:p>
          <a:p>
            <a:pPr lvl="2"/>
            <a:r>
              <a:rPr lang="fr-FR" dirty="0" err="1" smtClean="0"/>
              <a:t>Players</a:t>
            </a:r>
            <a:r>
              <a:rPr lang="fr-FR" dirty="0" smtClean="0"/>
              <a:t>’ release to national teams</a:t>
            </a:r>
          </a:p>
          <a:p>
            <a:pPr lvl="2"/>
            <a:r>
              <a:rPr lang="fr-FR" dirty="0" smtClean="0"/>
              <a:t>Exclusion of clubs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governance</a:t>
            </a:r>
            <a:endParaRPr lang="fr-FR" dirty="0" smtClean="0"/>
          </a:p>
          <a:p>
            <a:pPr lvl="2"/>
            <a:r>
              <a:rPr lang="fr-FR" dirty="0" smtClean="0"/>
              <a:t>Prohibition to </a:t>
            </a:r>
            <a:r>
              <a:rPr lang="fr-FR" dirty="0" err="1" smtClean="0"/>
              <a:t>resort</a:t>
            </a:r>
            <a:r>
              <a:rPr lang="fr-FR" dirty="0" smtClean="0"/>
              <a:t> to civil courts of justice</a:t>
            </a:r>
          </a:p>
          <a:p>
            <a:pPr marL="914400" lvl="2" indent="0">
              <a:buNone/>
            </a:pPr>
            <a:endParaRPr lang="fr-FR" dirty="0"/>
          </a:p>
          <a:p>
            <a:r>
              <a:rPr lang="fr-FR" dirty="0" err="1" smtClean="0"/>
              <a:t>October</a:t>
            </a:r>
            <a:r>
              <a:rPr lang="fr-FR" dirty="0" smtClean="0"/>
              <a:t> 2009 / Limassol </a:t>
            </a:r>
            <a:r>
              <a:rPr lang="fr-FR" dirty="0" err="1" smtClean="0"/>
              <a:t>Congress</a:t>
            </a:r>
            <a:endParaRPr lang="fr-FR" dirty="0" smtClean="0"/>
          </a:p>
          <a:p>
            <a:pPr lvl="1"/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Committee</a:t>
            </a:r>
            <a:r>
              <a:rPr lang="fr-FR" dirty="0" smtClean="0"/>
              <a:t> motion to </a:t>
            </a:r>
            <a:r>
              <a:rPr lang="fr-FR" dirty="0" err="1" smtClean="0"/>
              <a:t>create</a:t>
            </a:r>
            <a:r>
              <a:rPr lang="fr-FR" dirty="0" smtClean="0"/>
              <a:t> Professional Handball </a:t>
            </a:r>
            <a:r>
              <a:rPr lang="fr-FR" dirty="0" err="1" smtClean="0"/>
              <a:t>Board</a:t>
            </a:r>
            <a:endParaRPr lang="fr-FR" dirty="0" smtClean="0"/>
          </a:p>
          <a:p>
            <a:pPr lvl="2"/>
            <a:r>
              <a:rPr lang="fr-FR" dirty="0" err="1" smtClean="0"/>
              <a:t>rejected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8404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The long </a:t>
            </a:r>
            <a:r>
              <a:rPr lang="fr-FR" dirty="0" err="1" smtClean="0"/>
              <a:t>way</a:t>
            </a:r>
            <a:r>
              <a:rPr lang="fr-FR" dirty="0" smtClean="0"/>
              <a:t> to </a:t>
            </a:r>
            <a:r>
              <a:rPr lang="fr-FR" dirty="0" err="1" smtClean="0"/>
              <a:t>stakeholder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in the </a:t>
            </a:r>
            <a:r>
              <a:rPr lang="fr-FR" dirty="0" smtClean="0"/>
              <a:t>EHF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r-FR" dirty="0" smtClean="0"/>
          </a:p>
          <a:p>
            <a:pPr lvl="1"/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Committee</a:t>
            </a:r>
            <a:r>
              <a:rPr lang="fr-FR" dirty="0" smtClean="0"/>
              <a:t> motion to </a:t>
            </a:r>
            <a:r>
              <a:rPr lang="fr-FR" dirty="0" err="1" smtClean="0"/>
              <a:t>allow</a:t>
            </a:r>
            <a:r>
              <a:rPr lang="fr-FR" dirty="0" smtClean="0"/>
              <a:t> </a:t>
            </a:r>
            <a:r>
              <a:rPr lang="fr-FR" dirty="0" err="1" smtClean="0"/>
              <a:t>resorting</a:t>
            </a:r>
            <a:r>
              <a:rPr lang="fr-FR" dirty="0" smtClean="0"/>
              <a:t> to civil courts of justice</a:t>
            </a:r>
          </a:p>
          <a:p>
            <a:pPr lvl="2"/>
            <a:r>
              <a:rPr lang="fr-FR" dirty="0" err="1" smtClean="0"/>
              <a:t>Adopted</a:t>
            </a:r>
            <a:endParaRPr lang="fr-FR" dirty="0" smtClean="0"/>
          </a:p>
          <a:p>
            <a:pPr lvl="2"/>
            <a:endParaRPr lang="fr-FR" dirty="0"/>
          </a:p>
          <a:p>
            <a:r>
              <a:rPr lang="fr-FR" dirty="0" err="1" smtClean="0"/>
              <a:t>October</a:t>
            </a:r>
            <a:r>
              <a:rPr lang="fr-FR" dirty="0" smtClean="0"/>
              <a:t> 2010 / </a:t>
            </a:r>
            <a:r>
              <a:rPr lang="fr-FR" dirty="0" err="1" smtClean="0"/>
              <a:t>Copenhagen</a:t>
            </a:r>
            <a:r>
              <a:rPr lang="fr-FR" dirty="0" smtClean="0"/>
              <a:t> </a:t>
            </a:r>
            <a:r>
              <a:rPr lang="fr-FR" dirty="0" err="1" smtClean="0"/>
              <a:t>Congress</a:t>
            </a:r>
            <a:endParaRPr lang="fr-FR" dirty="0" smtClean="0"/>
          </a:p>
          <a:p>
            <a:pPr lvl="1"/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Committee</a:t>
            </a:r>
            <a:r>
              <a:rPr lang="fr-FR" dirty="0" smtClean="0"/>
              <a:t> motion to </a:t>
            </a:r>
            <a:r>
              <a:rPr lang="fr-FR" dirty="0" err="1" smtClean="0"/>
              <a:t>create</a:t>
            </a:r>
            <a:r>
              <a:rPr lang="fr-FR" dirty="0" smtClean="0"/>
              <a:t> Professional Handball </a:t>
            </a:r>
            <a:r>
              <a:rPr lang="fr-FR" dirty="0" err="1" smtClean="0"/>
              <a:t>Board</a:t>
            </a:r>
            <a:endParaRPr lang="fr-FR" dirty="0" smtClean="0"/>
          </a:p>
          <a:p>
            <a:pPr lvl="2"/>
            <a:r>
              <a:rPr lang="fr-FR" dirty="0" err="1" smtClean="0"/>
              <a:t>Adopted</a:t>
            </a:r>
            <a:endParaRPr lang="fr-FR" dirty="0" smtClean="0"/>
          </a:p>
          <a:p>
            <a:pPr lvl="2"/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run</a:t>
            </a:r>
            <a:r>
              <a:rPr lang="fr-FR" dirty="0" smtClean="0"/>
              <a:t> up to </a:t>
            </a:r>
            <a:r>
              <a:rPr lang="fr-FR" dirty="0" err="1" smtClean="0"/>
              <a:t>Congress</a:t>
            </a:r>
            <a:endParaRPr lang="fr-FR" dirty="0" smtClean="0"/>
          </a:p>
          <a:p>
            <a:pPr lvl="3"/>
            <a:r>
              <a:rPr lang="fr-FR" dirty="0" err="1" smtClean="0"/>
              <a:t>Conference</a:t>
            </a:r>
            <a:r>
              <a:rPr lang="fr-FR" dirty="0" smtClean="0"/>
              <a:t> of </a:t>
            </a:r>
            <a:r>
              <a:rPr lang="fr-FR" dirty="0" err="1" smtClean="0"/>
              <a:t>Presidents</a:t>
            </a:r>
            <a:r>
              <a:rPr lang="fr-FR" dirty="0" smtClean="0"/>
              <a:t> (May 2010)</a:t>
            </a:r>
          </a:p>
          <a:p>
            <a:pPr lvl="3"/>
            <a:r>
              <a:rPr lang="fr-FR" dirty="0" err="1" smtClean="0"/>
              <a:t>Withdrawal</a:t>
            </a:r>
            <a:r>
              <a:rPr lang="fr-FR" dirty="0" smtClean="0"/>
              <a:t> of FCH complaint</a:t>
            </a:r>
          </a:p>
          <a:p>
            <a:pPr lvl="2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133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The long </a:t>
            </a:r>
            <a:r>
              <a:rPr lang="fr-FR" dirty="0" err="1" smtClean="0"/>
              <a:t>way</a:t>
            </a:r>
            <a:r>
              <a:rPr lang="fr-FR" dirty="0" smtClean="0"/>
              <a:t> to </a:t>
            </a:r>
            <a:r>
              <a:rPr lang="fr-FR" dirty="0" err="1" smtClean="0"/>
              <a:t>stakeholder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in the </a:t>
            </a:r>
            <a:r>
              <a:rPr lang="fr-FR" dirty="0" smtClean="0"/>
              <a:t>EHF 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Process</a:t>
            </a:r>
            <a:r>
              <a:rPr lang="fr-FR" dirty="0" smtClean="0"/>
              <a:t> </a:t>
            </a:r>
            <a:r>
              <a:rPr lang="fr-FR" dirty="0" err="1" smtClean="0"/>
              <a:t>evaluation</a:t>
            </a:r>
            <a:endParaRPr lang="fr-FR" dirty="0" smtClean="0"/>
          </a:p>
          <a:p>
            <a:pPr lvl="1"/>
            <a:r>
              <a:rPr lang="fr-FR" dirty="0" smtClean="0"/>
              <a:t>5 </a:t>
            </a:r>
            <a:r>
              <a:rPr lang="fr-FR" dirty="0" err="1"/>
              <a:t>C</a:t>
            </a:r>
            <a:r>
              <a:rPr lang="fr-FR" dirty="0" err="1" smtClean="0"/>
              <a:t>ongresses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4 </a:t>
            </a:r>
            <a:r>
              <a:rPr lang="fr-FR" dirty="0" err="1" smtClean="0"/>
              <a:t>years</a:t>
            </a:r>
            <a:endParaRPr lang="fr-FR" dirty="0" smtClean="0"/>
          </a:p>
          <a:p>
            <a:pPr lvl="1"/>
            <a:r>
              <a:rPr lang="fr-FR" dirty="0" smtClean="0"/>
              <a:t>FCH leadership</a:t>
            </a:r>
          </a:p>
          <a:p>
            <a:pPr lvl="1"/>
            <a:r>
              <a:rPr lang="fr-FR" dirty="0" err="1" smtClean="0"/>
              <a:t>Quality</a:t>
            </a:r>
            <a:r>
              <a:rPr lang="fr-FR" dirty="0" smtClean="0"/>
              <a:t> of EHF / FCH dialogue</a:t>
            </a:r>
          </a:p>
          <a:p>
            <a:pPr lvl="1"/>
            <a:r>
              <a:rPr lang="fr-FR" dirty="0" err="1" smtClean="0"/>
              <a:t>Need</a:t>
            </a:r>
            <a:r>
              <a:rPr lang="fr-FR" dirty="0" smtClean="0"/>
              <a:t> for </a:t>
            </a:r>
            <a:r>
              <a:rPr lang="fr-FR" dirty="0" err="1" smtClean="0"/>
              <a:t>legal</a:t>
            </a:r>
            <a:r>
              <a:rPr lang="fr-FR" dirty="0" smtClean="0"/>
              <a:t> pressure</a:t>
            </a:r>
          </a:p>
          <a:p>
            <a:pPr lvl="1"/>
            <a:r>
              <a:rPr lang="fr-FR" dirty="0" err="1" smtClean="0"/>
              <a:t>Benefit</a:t>
            </a:r>
            <a:r>
              <a:rPr lang="fr-FR" dirty="0" smtClean="0"/>
              <a:t> to all </a:t>
            </a:r>
            <a:r>
              <a:rPr lang="fr-FR" dirty="0" err="1" smtClean="0"/>
              <a:t>stakeholders</a:t>
            </a:r>
            <a:endParaRPr lang="fr-FR" dirty="0" smtClean="0"/>
          </a:p>
          <a:p>
            <a:pPr lvl="1"/>
            <a:r>
              <a:rPr lang="fr-FR" dirty="0" smtClean="0"/>
              <a:t>Accelerator of </a:t>
            </a:r>
            <a:r>
              <a:rPr lang="fr-FR" dirty="0" err="1" smtClean="0"/>
              <a:t>development</a:t>
            </a:r>
            <a:r>
              <a:rPr lang="fr-FR" dirty="0" smtClean="0"/>
              <a:t> for </a:t>
            </a:r>
            <a:r>
              <a:rPr lang="fr-FR" dirty="0" err="1" smtClean="0"/>
              <a:t>stakeholders</a:t>
            </a:r>
            <a:endParaRPr lang="fr-FR" dirty="0" smtClean="0"/>
          </a:p>
          <a:p>
            <a:pPr lvl="1"/>
            <a:r>
              <a:rPr lang="fr-FR" dirty="0" smtClean="0"/>
              <a:t>First PHB meeting : </a:t>
            </a:r>
            <a:r>
              <a:rPr lang="fr-FR" dirty="0" err="1" smtClean="0"/>
              <a:t>November</a:t>
            </a:r>
            <a:r>
              <a:rPr lang="fr-FR" dirty="0" smtClean="0"/>
              <a:t> 24 2010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625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The long </a:t>
            </a:r>
            <a:r>
              <a:rPr lang="fr-FR" dirty="0" err="1" smtClean="0"/>
              <a:t>way</a:t>
            </a:r>
            <a:r>
              <a:rPr lang="fr-FR" dirty="0" smtClean="0"/>
              <a:t> to </a:t>
            </a:r>
            <a:r>
              <a:rPr lang="fr-FR" dirty="0" err="1" smtClean="0"/>
              <a:t>stakeholder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in the </a:t>
            </a:r>
            <a:r>
              <a:rPr lang="fr-FR" dirty="0" smtClean="0"/>
              <a:t>EHF (5)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Process</a:t>
            </a:r>
            <a:r>
              <a:rPr lang="fr-FR" dirty="0" smtClean="0"/>
              <a:t> </a:t>
            </a:r>
            <a:r>
              <a:rPr lang="fr-FR" dirty="0" err="1" smtClean="0"/>
              <a:t>evaluation</a:t>
            </a:r>
            <a:r>
              <a:rPr lang="fr-FR" dirty="0" smtClean="0"/>
              <a:t> (</a:t>
            </a:r>
            <a:r>
              <a:rPr lang="fr-FR" dirty="0" err="1" smtClean="0"/>
              <a:t>continued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Feeling of </a:t>
            </a:r>
            <a:r>
              <a:rPr lang="fr-FR" dirty="0" err="1" smtClean="0"/>
              <a:t>deprivement</a:t>
            </a:r>
            <a:r>
              <a:rPr lang="fr-FR" dirty="0" smtClean="0"/>
              <a:t> on the part of national </a:t>
            </a:r>
            <a:r>
              <a:rPr lang="fr-FR" dirty="0" err="1" smtClean="0"/>
              <a:t>federations</a:t>
            </a:r>
            <a:endParaRPr lang="fr-FR" dirty="0" smtClean="0"/>
          </a:p>
          <a:p>
            <a:pPr lvl="1"/>
            <a:r>
              <a:rPr lang="fr-FR" dirty="0" smtClean="0"/>
              <a:t>Concept of power-sharing </a:t>
            </a:r>
            <a:r>
              <a:rPr lang="fr-FR" dirty="0" err="1" smtClean="0"/>
              <a:t>perceived</a:t>
            </a:r>
            <a:r>
              <a:rPr lang="fr-FR" dirty="0" smtClean="0"/>
              <a:t> </a:t>
            </a:r>
            <a:r>
              <a:rPr lang="fr-FR" dirty="0" err="1" smtClean="0"/>
              <a:t>negatively</a:t>
            </a:r>
            <a:endParaRPr lang="fr-FR" dirty="0" smtClean="0"/>
          </a:p>
          <a:p>
            <a:pPr lvl="1"/>
            <a:r>
              <a:rPr lang="fr-FR" dirty="0" smtClean="0"/>
              <a:t>Issue of </a:t>
            </a:r>
            <a:r>
              <a:rPr lang="fr-FR" dirty="0" err="1" smtClean="0"/>
              <a:t>democratic</a:t>
            </a:r>
            <a:r>
              <a:rPr lang="fr-FR" dirty="0" smtClean="0"/>
              <a:t> dialogue</a:t>
            </a:r>
          </a:p>
          <a:p>
            <a:pPr lvl="2"/>
            <a:r>
              <a:rPr lang="fr-FR" dirty="0" smtClean="0"/>
              <a:t>Motions </a:t>
            </a:r>
            <a:r>
              <a:rPr lang="fr-FR" dirty="0" err="1" smtClean="0"/>
              <a:t>rejected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of</a:t>
            </a:r>
          </a:p>
          <a:p>
            <a:pPr lvl="3"/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much</a:t>
            </a:r>
            <a:r>
              <a:rPr lang="fr-FR" dirty="0" smtClean="0"/>
              <a:t> </a:t>
            </a:r>
            <a:r>
              <a:rPr lang="fr-FR" dirty="0" err="1" smtClean="0"/>
              <a:t>precision</a:t>
            </a:r>
            <a:endParaRPr lang="fr-FR" dirty="0" smtClean="0"/>
          </a:p>
          <a:p>
            <a:pPr lvl="3"/>
            <a:r>
              <a:rPr lang="fr-FR" dirty="0" smtClean="0"/>
              <a:t>Not </a:t>
            </a:r>
            <a:r>
              <a:rPr lang="fr-FR" dirty="0" err="1" smtClean="0"/>
              <a:t>enough</a:t>
            </a:r>
            <a:r>
              <a:rPr lang="fr-FR" dirty="0" smtClean="0"/>
              <a:t> </a:t>
            </a:r>
            <a:r>
              <a:rPr lang="fr-FR" dirty="0" err="1" smtClean="0"/>
              <a:t>precision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137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The structural and </a:t>
            </a:r>
            <a:r>
              <a:rPr lang="fr-FR" dirty="0" err="1" smtClean="0"/>
              <a:t>operational</a:t>
            </a:r>
            <a:r>
              <a:rPr lang="fr-FR" dirty="0" smtClean="0"/>
              <a:t> changes </a:t>
            </a:r>
            <a:r>
              <a:rPr lang="fr-FR" dirty="0" err="1" smtClean="0"/>
              <a:t>achieved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Political</a:t>
            </a:r>
            <a:r>
              <a:rPr lang="fr-FR" dirty="0" smtClean="0"/>
              <a:t> </a:t>
            </a:r>
            <a:r>
              <a:rPr lang="fr-FR" dirty="0" smtClean="0"/>
              <a:t>leadership and administration</a:t>
            </a:r>
          </a:p>
          <a:p>
            <a:pPr lvl="1"/>
            <a:r>
              <a:rPr lang="fr-FR" dirty="0" err="1" smtClean="0"/>
              <a:t>Shared</a:t>
            </a:r>
            <a:r>
              <a:rPr lang="fr-FR" dirty="0" smtClean="0"/>
              <a:t> information</a:t>
            </a:r>
          </a:p>
          <a:p>
            <a:pPr lvl="1"/>
            <a:r>
              <a:rPr lang="fr-FR" dirty="0" err="1" smtClean="0"/>
              <a:t>Shared</a:t>
            </a:r>
            <a:r>
              <a:rPr lang="fr-FR" dirty="0" smtClean="0"/>
              <a:t> </a:t>
            </a:r>
            <a:r>
              <a:rPr lang="fr-FR" dirty="0" err="1" smtClean="0"/>
              <a:t>responsibility</a:t>
            </a:r>
            <a:endParaRPr lang="fr-FR" dirty="0" smtClean="0"/>
          </a:p>
          <a:p>
            <a:pPr lvl="1"/>
            <a:r>
              <a:rPr lang="fr-FR" dirty="0" smtClean="0"/>
              <a:t>Co-leadership</a:t>
            </a:r>
          </a:p>
          <a:p>
            <a:pPr lvl="1"/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Committee</a:t>
            </a:r>
            <a:r>
              <a:rPr lang="fr-FR" dirty="0" smtClean="0"/>
              <a:t> </a:t>
            </a:r>
            <a:r>
              <a:rPr lang="fr-FR" dirty="0" err="1" smtClean="0"/>
              <a:t>remains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decsion-making</a:t>
            </a:r>
            <a:r>
              <a:rPr lang="fr-FR" dirty="0" smtClean="0"/>
              <a:t> body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Congresses</a:t>
            </a:r>
            <a:endParaRPr lang="fr-FR" dirty="0" smtClean="0"/>
          </a:p>
          <a:p>
            <a:pPr lvl="1"/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development</a:t>
            </a:r>
            <a:r>
              <a:rPr lang="fr-FR" dirty="0" smtClean="0"/>
              <a:t> in EHF Marketing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151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err="1" smtClean="0"/>
              <a:t>Result</a:t>
            </a:r>
            <a:r>
              <a:rPr lang="fr-FR" dirty="0" smtClean="0"/>
              <a:t> </a:t>
            </a:r>
            <a:r>
              <a:rPr lang="fr-FR" dirty="0" err="1" smtClean="0"/>
              <a:t>assessment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New forum </a:t>
            </a:r>
            <a:r>
              <a:rPr lang="fr-FR" dirty="0" err="1" smtClean="0"/>
              <a:t>combining</a:t>
            </a:r>
            <a:r>
              <a:rPr lang="fr-FR" dirty="0" smtClean="0"/>
              <a:t> </a:t>
            </a:r>
            <a:r>
              <a:rPr lang="fr-FR" dirty="0" err="1" smtClean="0"/>
              <a:t>democratice</a:t>
            </a:r>
            <a:r>
              <a:rPr lang="fr-FR" dirty="0" smtClean="0"/>
              <a:t> </a:t>
            </a:r>
            <a:r>
              <a:rPr lang="fr-FR" dirty="0" err="1" smtClean="0"/>
              <a:t>legitimacy</a:t>
            </a:r>
            <a:r>
              <a:rPr lang="fr-FR" dirty="0" smtClean="0"/>
              <a:t> and </a:t>
            </a:r>
            <a:r>
              <a:rPr lang="fr-FR" dirty="0" err="1" smtClean="0"/>
              <a:t>sectional</a:t>
            </a:r>
            <a:r>
              <a:rPr lang="fr-FR" dirty="0" smtClean="0"/>
              <a:t> expertise</a:t>
            </a:r>
          </a:p>
          <a:p>
            <a:r>
              <a:rPr lang="fr-FR" dirty="0" smtClean="0"/>
              <a:t>Impact </a:t>
            </a:r>
            <a:r>
              <a:rPr lang="fr-FR" dirty="0" smtClean="0"/>
              <a:t>on </a:t>
            </a:r>
            <a:r>
              <a:rPr lang="fr-FR" dirty="0" err="1" smtClean="0"/>
              <a:t>stakeholders</a:t>
            </a:r>
            <a:endParaRPr lang="fr-FR" dirty="0" smtClean="0"/>
          </a:p>
          <a:p>
            <a:pPr lvl="1"/>
            <a:r>
              <a:rPr lang="fr-FR" dirty="0" smtClean="0"/>
              <a:t>Nations</a:t>
            </a:r>
          </a:p>
          <a:p>
            <a:pPr lvl="1"/>
            <a:r>
              <a:rPr lang="fr-FR" dirty="0" smtClean="0"/>
              <a:t>Clubs</a:t>
            </a:r>
          </a:p>
          <a:p>
            <a:pPr lvl="1"/>
            <a:r>
              <a:rPr lang="fr-FR" dirty="0" err="1" smtClean="0"/>
              <a:t>Players</a:t>
            </a:r>
            <a:endParaRPr lang="fr-FR" dirty="0" smtClean="0"/>
          </a:p>
          <a:p>
            <a:pPr lvl="1"/>
            <a:r>
              <a:rPr lang="fr-FR" dirty="0" err="1" smtClean="0"/>
              <a:t>Leagues</a:t>
            </a:r>
            <a:endParaRPr lang="fr-FR" dirty="0" smtClean="0"/>
          </a:p>
          <a:p>
            <a:pPr lvl="1"/>
            <a:endParaRPr lang="fr-FR" dirty="0"/>
          </a:p>
          <a:p>
            <a:r>
              <a:rPr lang="fr-FR" dirty="0" err="1" smtClean="0"/>
              <a:t>Specific</a:t>
            </a:r>
            <a:r>
              <a:rPr lang="fr-FR" dirty="0" smtClean="0"/>
              <a:t> issue of </a:t>
            </a:r>
            <a:r>
              <a:rPr lang="fr-FR" dirty="0" err="1" smtClean="0"/>
              <a:t>Women’s</a:t>
            </a:r>
            <a:r>
              <a:rPr lang="fr-FR" dirty="0" smtClean="0"/>
              <a:t> Handball </a:t>
            </a:r>
            <a:r>
              <a:rPr lang="fr-FR" dirty="0" err="1" smtClean="0"/>
              <a:t>Board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29635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426</Words>
  <Application>Microsoft Office PowerPoint</Application>
  <PresentationFormat>Grand écran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STAKEHOLDER INTEGRATION IN EHF GOVERNANCE</vt:lpstr>
      <vt:lpstr>Stakeholder integration in EHF governance</vt:lpstr>
      <vt:lpstr>The long way to stakeholder integration in the EHF</vt:lpstr>
      <vt:lpstr>The long way to stakeholder integration in the EHF (2)</vt:lpstr>
      <vt:lpstr>The long way to stakeholder integration in the EHF (3)</vt:lpstr>
      <vt:lpstr>The long way to stakeholder integration in the EHF (4)</vt:lpstr>
      <vt:lpstr>The long way to stakeholder integration in the EHF (5)</vt:lpstr>
      <vt:lpstr>The structural and operational changes achieved</vt:lpstr>
      <vt:lpstr>Result assessment </vt:lpstr>
      <vt:lpstr>Stakeholder integration as a touchsone for good governance </vt:lpstr>
      <vt:lpstr>A dynamic process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Brihault</dc:creator>
  <cp:lastModifiedBy>Brihault</cp:lastModifiedBy>
  <cp:revision>11</cp:revision>
  <dcterms:created xsi:type="dcterms:W3CDTF">2018-03-30T13:13:30Z</dcterms:created>
  <dcterms:modified xsi:type="dcterms:W3CDTF">2018-03-30T14:28:26Z</dcterms:modified>
</cp:coreProperties>
</file>